
<file path=[Content_Types].xml><?xml version="1.0" encoding="utf-8"?>
<Types xmlns="http://schemas.openxmlformats.org/package/2006/content-types"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s/slide1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ca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Diapositiva de título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Título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17" name="16 Subtítulo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s-ES" smtClean="0"/>
              <a:t>Haga clic para modificar el estilo de subtítulo del patrón</a:t>
            </a:r>
            <a:endParaRPr kumimoji="0" lang="en-US"/>
          </a:p>
        </p:txBody>
      </p:sp>
      <p:sp>
        <p:nvSpPr>
          <p:cNvPr id="30" name="29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8C2894-7604-4A24-85A2-1680B637A8AA}" type="datetimeFigureOut">
              <a:rPr lang="ca-ES" smtClean="0"/>
              <a:pPr/>
              <a:t>11/10/2011</a:t>
            </a:fld>
            <a:endParaRPr lang="ca-ES"/>
          </a:p>
        </p:txBody>
      </p:sp>
      <p:sp>
        <p:nvSpPr>
          <p:cNvPr id="19" name="18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a-ES"/>
          </a:p>
        </p:txBody>
      </p:sp>
      <p:sp>
        <p:nvSpPr>
          <p:cNvPr id="27" name="2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0E93B2-6524-45C9-8872-5F09751FE047}" type="slidenum">
              <a:rPr lang="ca-ES" smtClean="0"/>
              <a:pPr/>
              <a:t>‹Nº›</a:t>
            </a:fld>
            <a:endParaRPr lang="ca-E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Forma libre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7 Forma libre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8 Marcador de título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s-ES" smtClean="0"/>
              <a:t>Haga clic para modificar el estilo de título del patrón</a:t>
            </a:r>
            <a:endParaRPr kumimoji="0" lang="en-US"/>
          </a:p>
        </p:txBody>
      </p:sp>
      <p:sp>
        <p:nvSpPr>
          <p:cNvPr id="30" name="29 Marcador de texto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s-ES" smtClean="0"/>
              <a:t>Haga clic para modificar el estilo de texto del patrón</a:t>
            </a:r>
          </a:p>
          <a:p>
            <a:pPr lvl="1" eaLnBrk="1" latinLnBrk="0" hangingPunct="1"/>
            <a:r>
              <a:rPr kumimoji="0" lang="es-ES" smtClean="0"/>
              <a:t>Segundo nivel</a:t>
            </a:r>
          </a:p>
          <a:p>
            <a:pPr lvl="2" eaLnBrk="1" latinLnBrk="0" hangingPunct="1"/>
            <a:r>
              <a:rPr kumimoji="0" lang="es-ES" smtClean="0"/>
              <a:t>Tercer nivel</a:t>
            </a:r>
          </a:p>
          <a:p>
            <a:pPr lvl="3" eaLnBrk="1" latinLnBrk="0" hangingPunct="1"/>
            <a:r>
              <a:rPr kumimoji="0" lang="es-ES" smtClean="0"/>
              <a:t>Cuarto nivel</a:t>
            </a:r>
          </a:p>
          <a:p>
            <a:pPr lvl="4" eaLnBrk="1" latinLnBrk="0" hangingPunct="1"/>
            <a:r>
              <a:rPr kumimoji="0" lang="es-ES" smtClean="0"/>
              <a:t>Quinto nivel</a:t>
            </a:r>
            <a:endParaRPr kumimoji="0" lang="en-US"/>
          </a:p>
        </p:txBody>
      </p:sp>
      <p:sp>
        <p:nvSpPr>
          <p:cNvPr id="10" name="9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08C2894-7604-4A24-85A2-1680B637A8AA}" type="datetimeFigureOut">
              <a:rPr lang="ca-ES" smtClean="0"/>
              <a:pPr/>
              <a:t>11/10/2011</a:t>
            </a:fld>
            <a:endParaRPr lang="ca-ES"/>
          </a:p>
        </p:txBody>
      </p:sp>
      <p:sp>
        <p:nvSpPr>
          <p:cNvPr id="22" name="21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ca-ES"/>
          </a:p>
        </p:txBody>
      </p:sp>
      <p:sp>
        <p:nvSpPr>
          <p:cNvPr id="18" name="17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A00E93B2-6524-45C9-8872-5F09751FE047}" type="slidenum">
              <a:rPr lang="ca-ES" smtClean="0"/>
              <a:pPr/>
              <a:t>‹Nº›</a:t>
            </a:fld>
            <a:endParaRPr lang="ca-ES"/>
          </a:p>
        </p:txBody>
      </p:sp>
      <p:grpSp>
        <p:nvGrpSpPr>
          <p:cNvPr id="2" name="1 Grupo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11 Forma libre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12 Forma libre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3568" y="836712"/>
            <a:ext cx="8229600" cy="482910"/>
          </a:xfrm>
        </p:spPr>
        <p:txBody>
          <a:bodyPr>
            <a:normAutofit fontScale="90000"/>
          </a:bodyPr>
          <a:lstStyle/>
          <a:p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/>
            </a:r>
            <a:br>
              <a:rPr lang="ca-ES" dirty="0" smtClean="0"/>
            </a:br>
            <a:r>
              <a:rPr lang="ca-ES" dirty="0" smtClean="0"/>
              <a:t>Capítol III. </a:t>
            </a:r>
            <a:endParaRPr lang="ca-ES" dirty="0"/>
          </a:p>
        </p:txBody>
      </p:sp>
      <p:sp>
        <p:nvSpPr>
          <p:cNvPr id="4" name="3 Elipse"/>
          <p:cNvSpPr/>
          <p:nvPr/>
        </p:nvSpPr>
        <p:spPr>
          <a:xfrm>
            <a:off x="3275856" y="1052736"/>
            <a:ext cx="2448272" cy="1152128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endParaRPr lang="ca-ES" dirty="0"/>
          </a:p>
        </p:txBody>
      </p:sp>
      <p:sp>
        <p:nvSpPr>
          <p:cNvPr id="5" name="4 Elipse"/>
          <p:cNvSpPr/>
          <p:nvPr/>
        </p:nvSpPr>
        <p:spPr>
          <a:xfrm>
            <a:off x="899592" y="1556792"/>
            <a:ext cx="13681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r>
              <a:rPr lang="ca-ES" sz="1600" b="1" dirty="0" smtClean="0">
                <a:latin typeface="+mj-lt"/>
              </a:rPr>
              <a:t>Creació</a:t>
            </a:r>
          </a:p>
          <a:p>
            <a:pPr algn="ctr"/>
            <a:endParaRPr lang="ca-ES" dirty="0"/>
          </a:p>
        </p:txBody>
      </p:sp>
      <p:sp>
        <p:nvSpPr>
          <p:cNvPr id="6" name="5 CuadroTexto"/>
          <p:cNvSpPr txBox="1"/>
          <p:nvPr/>
        </p:nvSpPr>
        <p:spPr>
          <a:xfrm>
            <a:off x="3275856" y="1196752"/>
            <a:ext cx="237626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a-ES" b="1" dirty="0" smtClean="0">
                <a:latin typeface="+mj-lt"/>
              </a:rPr>
              <a:t>Agència d’Avaluació</a:t>
            </a:r>
          </a:p>
          <a:p>
            <a:pPr algn="ctr"/>
            <a:r>
              <a:rPr lang="ca-ES" b="1" dirty="0" smtClean="0">
                <a:latin typeface="+mj-lt"/>
              </a:rPr>
              <a:t>i Prospectiva de l’Educació</a:t>
            </a:r>
            <a:endParaRPr lang="ca-ES" b="1" dirty="0">
              <a:latin typeface="+mj-lt"/>
            </a:endParaRPr>
          </a:p>
        </p:txBody>
      </p:sp>
      <p:sp>
        <p:nvSpPr>
          <p:cNvPr id="9" name="8 Flecha derecha"/>
          <p:cNvSpPr/>
          <p:nvPr/>
        </p:nvSpPr>
        <p:spPr>
          <a:xfrm rot="7560726">
            <a:off x="1088314" y="3058476"/>
            <a:ext cx="2869744" cy="274296"/>
          </a:xfrm>
          <a:prstGeom prst="rightArrow">
            <a:avLst>
              <a:gd name="adj1" fmla="val 50000"/>
              <a:gd name="adj2" fmla="val 564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0" name="9 Flecha derecha"/>
          <p:cNvSpPr/>
          <p:nvPr/>
        </p:nvSpPr>
        <p:spPr>
          <a:xfrm rot="10800000">
            <a:off x="2339752" y="1772816"/>
            <a:ext cx="936104" cy="234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3" name="12 CuadroTexto"/>
          <p:cNvSpPr txBox="1"/>
          <p:nvPr/>
        </p:nvSpPr>
        <p:spPr>
          <a:xfrm>
            <a:off x="827584" y="2564904"/>
            <a:ext cx="1944216" cy="1119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Personalitat jurídica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Capacitat d’obrar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Autonomia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Representació </a:t>
            </a:r>
            <a:endParaRPr lang="ca-ES" sz="1400" dirty="0">
              <a:latin typeface="+mj-lt"/>
            </a:endParaRPr>
          </a:p>
        </p:txBody>
      </p:sp>
      <p:sp>
        <p:nvSpPr>
          <p:cNvPr id="14" name="13 Elipse"/>
          <p:cNvSpPr/>
          <p:nvPr/>
        </p:nvSpPr>
        <p:spPr>
          <a:xfrm>
            <a:off x="251520" y="4149080"/>
            <a:ext cx="13681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17" name="16 CuadroTexto"/>
          <p:cNvSpPr txBox="1"/>
          <p:nvPr/>
        </p:nvSpPr>
        <p:spPr>
          <a:xfrm>
            <a:off x="467544" y="4149080"/>
            <a:ext cx="108012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Òrgans i estatuts</a:t>
            </a:r>
            <a:endParaRPr lang="ca-ES" sz="1600" b="1" dirty="0">
              <a:latin typeface="+mj-lt"/>
            </a:endParaRPr>
          </a:p>
        </p:txBody>
      </p:sp>
      <p:sp>
        <p:nvSpPr>
          <p:cNvPr id="19" name="18 CuadroTexto"/>
          <p:cNvSpPr txBox="1"/>
          <p:nvPr/>
        </p:nvSpPr>
        <p:spPr>
          <a:xfrm>
            <a:off x="251520" y="5301208"/>
            <a:ext cx="1440160" cy="602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Consell rector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President/a</a:t>
            </a:r>
            <a:endParaRPr lang="ca-ES" sz="1400" dirty="0">
              <a:latin typeface="+mj-lt"/>
            </a:endParaRPr>
          </a:p>
        </p:txBody>
      </p:sp>
      <p:sp>
        <p:nvSpPr>
          <p:cNvPr id="21" name="20 Flecha derecha"/>
          <p:cNvSpPr/>
          <p:nvPr/>
        </p:nvSpPr>
        <p:spPr>
          <a:xfrm rot="7280907">
            <a:off x="2251816" y="3040443"/>
            <a:ext cx="2123436" cy="23453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2" name="21 Elipse"/>
          <p:cNvSpPr/>
          <p:nvPr/>
        </p:nvSpPr>
        <p:spPr>
          <a:xfrm>
            <a:off x="1979712" y="4149080"/>
            <a:ext cx="13681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23" name="22 CuadroTexto"/>
          <p:cNvSpPr txBox="1"/>
          <p:nvPr/>
        </p:nvSpPr>
        <p:spPr>
          <a:xfrm>
            <a:off x="2195736" y="4293096"/>
            <a:ext cx="17281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Funcions</a:t>
            </a:r>
            <a:endParaRPr lang="ca-ES" sz="1600" b="1" dirty="0">
              <a:latin typeface="+mj-lt"/>
            </a:endParaRPr>
          </a:p>
        </p:txBody>
      </p:sp>
      <p:sp>
        <p:nvSpPr>
          <p:cNvPr id="29" name="28 Elipse"/>
          <p:cNvSpPr/>
          <p:nvPr/>
        </p:nvSpPr>
        <p:spPr>
          <a:xfrm>
            <a:off x="3347864" y="3861048"/>
            <a:ext cx="13681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30" name="29 CuadroTexto"/>
          <p:cNvSpPr txBox="1"/>
          <p:nvPr/>
        </p:nvSpPr>
        <p:spPr>
          <a:xfrm>
            <a:off x="3491880" y="4005064"/>
            <a:ext cx="11521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+mj-lt"/>
              </a:rPr>
              <a:t>Informació</a:t>
            </a:r>
            <a:endParaRPr lang="ca-ES" sz="1600" b="1" dirty="0">
              <a:latin typeface="+mj-lt"/>
            </a:endParaRPr>
          </a:p>
        </p:txBody>
      </p:sp>
      <p:sp>
        <p:nvSpPr>
          <p:cNvPr id="39" name="38 CuadroTexto"/>
          <p:cNvSpPr txBox="1"/>
          <p:nvPr/>
        </p:nvSpPr>
        <p:spPr>
          <a:xfrm>
            <a:off x="3563888" y="4869160"/>
            <a:ext cx="1656184" cy="860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Parlament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+mj-lt"/>
              </a:rPr>
              <a:t>- Consell escolar</a:t>
            </a:r>
            <a:endParaRPr lang="ca-ES" sz="1400" dirty="0" smtClean="0"/>
          </a:p>
          <a:p>
            <a:pPr>
              <a:buFontTx/>
              <a:buChar char="-"/>
            </a:pPr>
            <a:endParaRPr lang="ca-ES" sz="1400" dirty="0"/>
          </a:p>
        </p:txBody>
      </p:sp>
      <p:sp>
        <p:nvSpPr>
          <p:cNvPr id="41" name="19 Flecha abajo"/>
          <p:cNvSpPr/>
          <p:nvPr/>
        </p:nvSpPr>
        <p:spPr>
          <a:xfrm>
            <a:off x="1475656" y="227687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2" name="19 Flecha abajo"/>
          <p:cNvSpPr/>
          <p:nvPr/>
        </p:nvSpPr>
        <p:spPr>
          <a:xfrm>
            <a:off x="755576" y="4941168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8" name="CuadroTexto 7"/>
          <p:cNvSpPr txBox="1"/>
          <p:nvPr/>
        </p:nvSpPr>
        <p:spPr>
          <a:xfrm>
            <a:off x="1763688" y="5301208"/>
            <a:ext cx="206560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ca-ES" sz="1400" dirty="0" smtClean="0">
                <a:latin typeface="Calibri"/>
                <a:cs typeface="Calibri"/>
              </a:rPr>
              <a:t>- Fomentar l’avaluació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Calibri"/>
                <a:cs typeface="Calibri"/>
              </a:rPr>
              <a:t>- Definir principis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Calibri"/>
                <a:cs typeface="Calibri"/>
              </a:rPr>
              <a:t>- Homologar criteris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Calibri"/>
                <a:cs typeface="Calibri"/>
              </a:rPr>
              <a:t>- Determinar models</a:t>
            </a:r>
          </a:p>
          <a:p>
            <a:pPr>
              <a:lnSpc>
                <a:spcPct val="120000"/>
              </a:lnSpc>
            </a:pPr>
            <a:r>
              <a:rPr lang="ca-ES" sz="1400" dirty="0" smtClean="0">
                <a:latin typeface="Calibri"/>
                <a:cs typeface="Calibri"/>
              </a:rPr>
              <a:t>- Innovació</a:t>
            </a:r>
          </a:p>
          <a:p>
            <a:endParaRPr lang="ca-ES" sz="1400" dirty="0" smtClean="0">
              <a:latin typeface="Calibri"/>
              <a:cs typeface="Calibri"/>
            </a:endParaRPr>
          </a:p>
          <a:p>
            <a:endParaRPr lang="ca-ES" sz="1400" dirty="0" smtClean="0">
              <a:latin typeface="Calibri"/>
              <a:cs typeface="Calibri"/>
            </a:endParaRPr>
          </a:p>
        </p:txBody>
      </p:sp>
      <p:sp>
        <p:nvSpPr>
          <p:cNvPr id="43" name="19 Flecha abajo"/>
          <p:cNvSpPr/>
          <p:nvPr/>
        </p:nvSpPr>
        <p:spPr>
          <a:xfrm>
            <a:off x="2555776" y="4941168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4" name="20 Flecha derecha"/>
          <p:cNvSpPr/>
          <p:nvPr/>
        </p:nvSpPr>
        <p:spPr>
          <a:xfrm rot="5400000">
            <a:off x="3383868" y="2960948"/>
            <a:ext cx="1440160" cy="21602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/>
          </a:p>
        </p:txBody>
      </p:sp>
      <p:sp>
        <p:nvSpPr>
          <p:cNvPr id="45" name="19 Flecha abajo"/>
          <p:cNvSpPr/>
          <p:nvPr/>
        </p:nvSpPr>
        <p:spPr>
          <a:xfrm>
            <a:off x="3995936" y="4581128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6" name="9 Flecha derecha"/>
          <p:cNvSpPr/>
          <p:nvPr/>
        </p:nvSpPr>
        <p:spPr>
          <a:xfrm>
            <a:off x="5724128" y="1772816"/>
            <a:ext cx="936104" cy="234302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8" name="4 Elipse"/>
          <p:cNvSpPr/>
          <p:nvPr/>
        </p:nvSpPr>
        <p:spPr>
          <a:xfrm>
            <a:off x="6804248" y="1556792"/>
            <a:ext cx="1368152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endParaRPr lang="ca-ES" dirty="0"/>
          </a:p>
        </p:txBody>
      </p:sp>
      <p:sp>
        <p:nvSpPr>
          <p:cNvPr id="12" name="CuadroTexto 11"/>
          <p:cNvSpPr txBox="1"/>
          <p:nvPr/>
        </p:nvSpPr>
        <p:spPr>
          <a:xfrm>
            <a:off x="6876256" y="1700808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Calibri"/>
                <a:cs typeface="Calibri"/>
              </a:rPr>
              <a:t>Deontologia</a:t>
            </a:r>
            <a:endParaRPr lang="ca-ES" sz="1600" b="1" dirty="0">
              <a:latin typeface="Calibri"/>
              <a:cs typeface="Calibri"/>
            </a:endParaRPr>
          </a:p>
        </p:txBody>
      </p:sp>
      <p:sp>
        <p:nvSpPr>
          <p:cNvPr id="49" name="19 Flecha abajo"/>
          <p:cNvSpPr/>
          <p:nvPr/>
        </p:nvSpPr>
        <p:spPr>
          <a:xfrm>
            <a:off x="7380312" y="2276872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1" name="4 Elipse"/>
          <p:cNvSpPr/>
          <p:nvPr/>
        </p:nvSpPr>
        <p:spPr>
          <a:xfrm>
            <a:off x="4644008" y="4293096"/>
            <a:ext cx="1800200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sz="1600" b="1" dirty="0" smtClean="0">
              <a:latin typeface="+mj-lt"/>
            </a:endParaRPr>
          </a:p>
          <a:p>
            <a:pPr algn="ctr"/>
            <a:endParaRPr lang="ca-ES" sz="1600" b="1" dirty="0" smtClean="0">
              <a:latin typeface="+mj-lt"/>
            </a:endParaRPr>
          </a:p>
          <a:p>
            <a:pPr algn="ctr"/>
            <a:endParaRPr lang="ca-ES" sz="1600" dirty="0"/>
          </a:p>
        </p:txBody>
      </p:sp>
      <p:sp>
        <p:nvSpPr>
          <p:cNvPr id="15" name="CuadroTexto 14"/>
          <p:cNvSpPr txBox="1"/>
          <p:nvPr/>
        </p:nvSpPr>
        <p:spPr>
          <a:xfrm>
            <a:off x="4788024" y="4293096"/>
            <a:ext cx="1728192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Calibri"/>
                <a:cs typeface="Calibri"/>
              </a:rPr>
              <a:t>Règim econòmic </a:t>
            </a:r>
          </a:p>
          <a:p>
            <a:r>
              <a:rPr lang="ca-ES" sz="1600" b="1" dirty="0" smtClean="0">
                <a:latin typeface="Calibri"/>
                <a:cs typeface="Calibri"/>
              </a:rPr>
              <a:t>i de personal</a:t>
            </a:r>
            <a:endParaRPr lang="ca-ES" sz="1600" b="1" dirty="0">
              <a:latin typeface="Calibri"/>
              <a:cs typeface="Calibri"/>
            </a:endParaRPr>
          </a:p>
        </p:txBody>
      </p:sp>
      <p:sp>
        <p:nvSpPr>
          <p:cNvPr id="52" name="20 Flecha derecha"/>
          <p:cNvSpPr/>
          <p:nvPr/>
        </p:nvSpPr>
        <p:spPr>
          <a:xfrm rot="4293573">
            <a:off x="3942437" y="3127866"/>
            <a:ext cx="1970346" cy="2445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/>
          </a:p>
        </p:txBody>
      </p:sp>
      <p:sp>
        <p:nvSpPr>
          <p:cNvPr id="53" name="20 Flecha derecha"/>
          <p:cNvSpPr/>
          <p:nvPr/>
        </p:nvSpPr>
        <p:spPr>
          <a:xfrm rot="3259344">
            <a:off x="4414248" y="3485331"/>
            <a:ext cx="3267831" cy="22449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/>
          </a:p>
        </p:txBody>
      </p:sp>
      <p:sp>
        <p:nvSpPr>
          <p:cNvPr id="55" name="4 Elipse"/>
          <p:cNvSpPr/>
          <p:nvPr/>
        </p:nvSpPr>
        <p:spPr>
          <a:xfrm>
            <a:off x="6156176" y="5013176"/>
            <a:ext cx="151216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  <a:p>
            <a:pPr algn="ctr"/>
            <a:r>
              <a:rPr lang="ca-ES" sz="1600" b="1" dirty="0" smtClean="0">
                <a:latin typeface="+mj-lt"/>
              </a:rPr>
              <a:t>Avaluació</a:t>
            </a:r>
          </a:p>
          <a:p>
            <a:pPr algn="ctr"/>
            <a:endParaRPr lang="ca-ES" dirty="0"/>
          </a:p>
        </p:txBody>
      </p:sp>
      <p:sp>
        <p:nvSpPr>
          <p:cNvPr id="56" name="19 Flecha abajo"/>
          <p:cNvSpPr/>
          <p:nvPr/>
        </p:nvSpPr>
        <p:spPr>
          <a:xfrm>
            <a:off x="5364088" y="5013176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57" name="4 Elipse"/>
          <p:cNvSpPr/>
          <p:nvPr/>
        </p:nvSpPr>
        <p:spPr>
          <a:xfrm>
            <a:off x="7380312" y="4365104"/>
            <a:ext cx="1512168" cy="648072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 smtClean="0">
              <a:latin typeface="+mj-lt"/>
            </a:endParaRPr>
          </a:p>
        </p:txBody>
      </p:sp>
      <p:sp>
        <p:nvSpPr>
          <p:cNvPr id="26" name="CuadroTexto 25"/>
          <p:cNvSpPr txBox="1"/>
          <p:nvPr/>
        </p:nvSpPr>
        <p:spPr>
          <a:xfrm>
            <a:off x="7452320" y="4509120"/>
            <a:ext cx="158417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600" b="1" dirty="0" smtClean="0">
                <a:latin typeface="Calibri"/>
                <a:cs typeface="Calibri"/>
              </a:rPr>
              <a:t>Col·laboració</a:t>
            </a:r>
            <a:endParaRPr lang="ca-ES" sz="1600" b="1" dirty="0">
              <a:latin typeface="Calibri"/>
              <a:cs typeface="Calibri"/>
            </a:endParaRPr>
          </a:p>
        </p:txBody>
      </p:sp>
      <p:sp>
        <p:nvSpPr>
          <p:cNvPr id="58" name="20 Flecha derecha"/>
          <p:cNvSpPr/>
          <p:nvPr/>
        </p:nvSpPr>
        <p:spPr>
          <a:xfrm rot="2805481">
            <a:off x="4880078" y="3221985"/>
            <a:ext cx="3056845" cy="188709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 b="1" dirty="0"/>
          </a:p>
        </p:txBody>
      </p:sp>
      <p:sp>
        <p:nvSpPr>
          <p:cNvPr id="59" name="19 Flecha abajo"/>
          <p:cNvSpPr/>
          <p:nvPr/>
        </p:nvSpPr>
        <p:spPr>
          <a:xfrm>
            <a:off x="6804248" y="5733256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60" name="19 Flecha abajo"/>
          <p:cNvSpPr/>
          <p:nvPr/>
        </p:nvSpPr>
        <p:spPr>
          <a:xfrm>
            <a:off x="8028384" y="5085184"/>
            <a:ext cx="216024" cy="360040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a-ES"/>
          </a:p>
        </p:txBody>
      </p:sp>
      <p:sp>
        <p:nvSpPr>
          <p:cNvPr id="40" name="39 CuadroTexto"/>
          <p:cNvSpPr txBox="1"/>
          <p:nvPr/>
        </p:nvSpPr>
        <p:spPr>
          <a:xfrm>
            <a:off x="4860032" y="5445224"/>
            <a:ext cx="14401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 smtClean="0">
                <a:latin typeface="+mj-lt"/>
              </a:rPr>
              <a:t>- Què són?</a:t>
            </a:r>
            <a:endParaRPr lang="ca-ES" sz="1400" dirty="0" smtClean="0">
              <a:latin typeface="+mj-lt"/>
            </a:endParaRPr>
          </a:p>
          <a:p>
            <a:r>
              <a:rPr lang="ca-ES" sz="1400" dirty="0" smtClean="0">
                <a:latin typeface="+mj-lt"/>
              </a:rPr>
              <a:t>- Qui els forma?</a:t>
            </a:r>
            <a:endParaRPr lang="ca-ES" sz="1400" dirty="0">
              <a:latin typeface="+mj-lt"/>
            </a:endParaRPr>
          </a:p>
        </p:txBody>
      </p:sp>
      <p:sp>
        <p:nvSpPr>
          <p:cNvPr id="47" name="46 CuadroTexto"/>
          <p:cNvSpPr txBox="1"/>
          <p:nvPr/>
        </p:nvSpPr>
        <p:spPr>
          <a:xfrm>
            <a:off x="5940152" y="6093296"/>
            <a:ext cx="165618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 smtClean="0">
                <a:latin typeface="+mj-lt"/>
              </a:rPr>
              <a:t>- Elaborar informes i propostes (art. 53)</a:t>
            </a:r>
            <a:endParaRPr lang="ca-ES" sz="1400" dirty="0">
              <a:latin typeface="+mj-lt"/>
            </a:endParaRPr>
          </a:p>
        </p:txBody>
      </p:sp>
      <p:sp>
        <p:nvSpPr>
          <p:cNvPr id="50" name="49 CuadroTexto"/>
          <p:cNvSpPr txBox="1"/>
          <p:nvPr/>
        </p:nvSpPr>
        <p:spPr>
          <a:xfrm>
            <a:off x="7668344" y="5517232"/>
            <a:ext cx="1368152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 smtClean="0">
                <a:latin typeface="+mj-lt"/>
              </a:rPr>
              <a:t>- Cooperar i promoure</a:t>
            </a:r>
          </a:p>
          <a:p>
            <a:endParaRPr lang="ca-ES" sz="1400" dirty="0">
              <a:latin typeface="+mj-lt"/>
            </a:endParaRPr>
          </a:p>
        </p:txBody>
      </p:sp>
      <p:sp>
        <p:nvSpPr>
          <p:cNvPr id="54" name="53 CuadroTexto"/>
          <p:cNvSpPr txBox="1"/>
          <p:nvPr/>
        </p:nvSpPr>
        <p:spPr>
          <a:xfrm>
            <a:off x="6876256" y="2636912"/>
            <a:ext cx="187220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a-ES" sz="1400" dirty="0" smtClean="0">
                <a:latin typeface="+mj-lt"/>
              </a:rPr>
              <a:t>- Establir un codi</a:t>
            </a:r>
          </a:p>
          <a:p>
            <a:r>
              <a:rPr lang="ca-ES" sz="1400" dirty="0" smtClean="0">
                <a:latin typeface="+mj-lt"/>
              </a:rPr>
              <a:t>- Col·laboració amb persones i institucions</a:t>
            </a:r>
            <a:endParaRPr lang="ca-ES" sz="14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0397050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ujo">
  <a:themeElements>
    <a:clrScheme name="Flujo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ujo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ujo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122</TotalTime>
  <Words>87</Words>
  <Application>Microsoft Office PowerPoint</Application>
  <PresentationFormat>Presentación en pantalla (4:3)</PresentationFormat>
  <Paragraphs>34</Paragraphs>
  <Slides>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diapositiva</vt:lpstr>
      </vt:variant>
      <vt:variant>
        <vt:i4>1</vt:i4>
      </vt:variant>
    </vt:vector>
  </HeadingPairs>
  <TitlesOfParts>
    <vt:vector size="2" baseType="lpstr">
      <vt:lpstr>Flujo</vt:lpstr>
      <vt:lpstr>  Capítol III. </vt:lpstr>
    </vt:vector>
  </TitlesOfParts>
  <Company>Fundació Blanquerna - URL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Presentación1 PP psico</dc:title>
  <dc:creator>Servei d'Informàtica FB</dc:creator>
  <dc:description>_x000d__x000d_Capítol III. </dc:description>
  <cp:lastModifiedBy>Servei d'Informàtica FB</cp:lastModifiedBy>
  <cp:revision>18</cp:revision>
  <dcterms:created xsi:type="dcterms:W3CDTF">2011-10-10T15:47:45Z</dcterms:created>
  <dcterms:modified xsi:type="dcterms:W3CDTF">2011-10-11T13:09:21Z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Presentación1 PP psico</vt:lpwstr>
  </property>
  <property fmtid="{D5CDD505-2E9C-101B-9397-08002B2CF9AE}" pid="3" name="SlideDescription">
    <vt:lpwstr>_x000d__x000d_Capítol III. </vt:lpwstr>
  </property>
</Properties>
</file>